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64DFDE0-1E45-4EBC-A757-30258FFD2B8A}">
  <a:tblStyle styleId="{664DFDE0-1E45-4EBC-A757-30258FFD2B8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444F9AD-4CB3-49D7-BCB8-977DC10A2C8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e437d364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e437d36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e84954132_1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e84954132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6e84954132_1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6e84954132_1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60509c2d07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60509c2d0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The Union and Confederacy</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59791" y="1670866"/>
          <a:ext cx="3000000" cy="3000000"/>
        </p:xfrm>
        <a:graphic>
          <a:graphicData uri="http://schemas.openxmlformats.org/drawingml/2006/table">
            <a:tbl>
              <a:tblPr>
                <a:noFill/>
                <a:tableStyleId>{664DFDE0-1E45-4EBC-A757-30258FFD2B8A}</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outset of the Civil War in 1861, the Union and the Confederacy entered the conflict with vastly different goals, resources, and strategies. The Union, representing the United States government, initially aimed to preserve the Union and eventually to end slavery. In contrast, the Confederacy fought for independence and the continuation of a way of life rooted in slavery and prioritizing states’ rights.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Strategically through the Anaconda Plan, the Union aimed to use its naval power to blockade Southern ports, cutting off Confederate trade and dividing the South by gaining control of the Mississippi River. The Confederacy adopted a primarily defensive approach. However, Southern leaders believed that a few key victories on Northern soil would force the Union to seek peace and acknowledge Confederate independence.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terms of resources, the Union held a clear advantages. The North had a larger population, a far more extensive railroad network, and the majority of the nation’s factories and financial institutions. These assets allowed the Union to produce more weapons, uniforms, and supplies, and to transport troops more efficiently.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Meanwhile, the Confederacy faced ongoing shortages of weapons, food, and even basic equipment like shoes for its soldiers as the war dragged 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Both sides used new technologies, such as the telegraph for communication and railroads for moving troops. Yet, the Union’s superior infrastructure gave it a distinct edge. Innovations like ironclad ships, rifled muskets, and trench warfare emerged during the war, changing the nature of combat and increasing casualties.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 Union's greater capacity to manufacture and distribute advanced weaponry contributed to its growing dominance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Confederacy hoped for support from Britain and France, believing their economies relied on Southern cotton. However, the Union blockade and Lincoln’s framing of the war as a moral fight against slavery discouraged European powers from formally recognizing or aiding the Confederacy.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were the goals of each side in the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each side plan to </a:t>
                      </a:r>
                      <a:r>
                        <a:rPr lang="en" sz="1200">
                          <a:solidFill>
                            <a:schemeClr val="dk1"/>
                          </a:solidFill>
                          <a:latin typeface="Inter"/>
                          <a:ea typeface="Inter"/>
                          <a:cs typeface="Inter"/>
                          <a:sym typeface="Inter"/>
                        </a:rPr>
                        <a:t>weakening</a:t>
                      </a:r>
                      <a:r>
                        <a:rPr lang="en" sz="1200">
                          <a:solidFill>
                            <a:schemeClr val="dk1"/>
                          </a:solidFill>
                          <a:latin typeface="Inter"/>
                          <a:ea typeface="Inter"/>
                          <a:cs typeface="Inter"/>
                          <a:sym typeface="Inter"/>
                        </a:rPr>
                        <a:t> its opposition?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Why did the North hold an advantage in terms of resources?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CC0000"/>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were some of the new technologies utilized in the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the South’s plan for receiving international aid backfire?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51" name="Google Shape;151;p37"/>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5842125" y="2174325"/>
            <a:ext cx="1223200" cy="1223200"/>
          </a:xfrm>
          <a:prstGeom prst="rect">
            <a:avLst/>
          </a:prstGeom>
          <a:noFill/>
          <a:ln>
            <a:noFill/>
          </a:ln>
        </p:spPr>
      </p:pic>
      <p:pic>
        <p:nvPicPr>
          <p:cNvPr id="157" name="Google Shape;157;p38"/>
          <p:cNvPicPr preferRelativeResize="0"/>
          <p:nvPr/>
        </p:nvPicPr>
        <p:blipFill>
          <a:blip r:embed="rId4">
            <a:alphaModFix/>
          </a:blip>
          <a:stretch>
            <a:fillRect/>
          </a:stretch>
        </p:blipFill>
        <p:spPr>
          <a:xfrm>
            <a:off x="455300" y="1027748"/>
            <a:ext cx="1223200" cy="1223200"/>
          </a:xfrm>
          <a:prstGeom prst="rect">
            <a:avLst/>
          </a:prstGeom>
          <a:noFill/>
          <a:ln>
            <a:noFill/>
          </a:ln>
        </p:spPr>
      </p:pic>
      <p:pic>
        <p:nvPicPr>
          <p:cNvPr id="158" name="Google Shape;158;p38"/>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9" name="Google Shape;15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1" name="Google Shape;161;p38"/>
          <p:cNvGraphicFramePr/>
          <p:nvPr/>
        </p:nvGraphicFramePr>
        <p:xfrm>
          <a:off x="455300" y="3841018"/>
          <a:ext cx="3000000" cy="3000000"/>
        </p:xfrm>
        <a:graphic>
          <a:graphicData uri="http://schemas.openxmlformats.org/drawingml/2006/table">
            <a:tbl>
              <a:tblPr>
                <a:noFill/>
                <a:tableStyleId>{E444F9AD-4CB3-49D7-BCB8-977DC10A2C87}</a:tableStyleId>
              </a:tblPr>
              <a:tblGrid>
                <a:gridCol w="1044750"/>
                <a:gridCol w="1938950"/>
                <a:gridCol w="1938950"/>
                <a:gridCol w="1938950"/>
              </a:tblGrid>
              <a:tr h="2020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information could help you understand this more thoroughly?</a:t>
                      </a:r>
                      <a:endParaRPr sz="12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does this tell you about the Union and/or Confederacy during the Civil War?</a:t>
                      </a:r>
                      <a:endParaRPr sz="1200">
                        <a:solidFill>
                          <a:schemeClr val="dk1"/>
                        </a:solidFill>
                        <a:latin typeface="Inter"/>
                        <a:ea typeface="Inter"/>
                        <a:cs typeface="Inter"/>
                        <a:sym typeface="Inter"/>
                      </a:endParaRPr>
                    </a:p>
                  </a:txBody>
                  <a:tcPr marT="91425" marB="91425" marR="91425" marL="91425" anchor="ctr"/>
                </a:tc>
              </a:tr>
              <a:tr h="202000">
                <a:tc>
                  <a:txBody>
                    <a:bodyPr/>
                    <a:lstStyle/>
                    <a:p>
                      <a:pPr indent="0" lvl="0" marL="0" rtl="0" algn="ctr">
                        <a:spcBef>
                          <a:spcPts val="0"/>
                        </a:spcBef>
                        <a:spcAft>
                          <a:spcPts val="0"/>
                        </a:spcAft>
                        <a:buNone/>
                      </a:pPr>
                      <a:r>
                        <a:rPr b="1" lang="en" sz="1200">
                          <a:latin typeface="Inter"/>
                          <a:ea typeface="Inter"/>
                          <a:cs typeface="Inter"/>
                          <a:sym typeface="Inter"/>
                        </a:rPr>
                        <a:t>Source 1: Agriculture</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2: Population</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Industry</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
        <p:nvSpPr>
          <p:cNvPr id="162" name="Google Shape;162;p38"/>
          <p:cNvSpPr txBox="1"/>
          <p:nvPr/>
        </p:nvSpPr>
        <p:spPr>
          <a:xfrm>
            <a:off x="460050" y="3321321"/>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View the station materials. Complete the table based on your background knowledge and the source information.</a:t>
            </a:r>
            <a:endParaRPr sz="1100">
              <a:solidFill>
                <a:schemeClr val="dk1"/>
              </a:solidFill>
              <a:latin typeface="Halant"/>
              <a:ea typeface="Halant"/>
              <a:cs typeface="Halant"/>
              <a:sym typeface="Halant"/>
            </a:endParaRPr>
          </a:p>
        </p:txBody>
      </p:sp>
      <p:sp>
        <p:nvSpPr>
          <p:cNvPr id="163" name="Google Shape;163;p38"/>
          <p:cNvSpPr txBox="1"/>
          <p:nvPr/>
        </p:nvSpPr>
        <p:spPr>
          <a:xfrm>
            <a:off x="1579050" y="1027798"/>
            <a:ext cx="5778600" cy="12231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100">
                <a:latin typeface="Halant"/>
                <a:ea typeface="Halant"/>
                <a:cs typeface="Halant"/>
                <a:sym typeface="Halant"/>
              </a:rPr>
              <a:t>Quantitative Analysis</a:t>
            </a:r>
            <a:endParaRPr b="1" sz="11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164" name="Google Shape;164;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Data Analysis Stations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Comparison of the Union &amp; Confederacy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5" name="Google Shape;165;p38"/>
          <p:cNvPicPr preferRelativeResize="0"/>
          <p:nvPr/>
        </p:nvPicPr>
        <p:blipFill>
          <a:blip r:embed="rId6">
            <a:alphaModFix/>
          </a:blip>
          <a:stretch>
            <a:fillRect/>
          </a:stretch>
        </p:blipFill>
        <p:spPr>
          <a:xfrm>
            <a:off x="216272" y="110272"/>
            <a:ext cx="1041739" cy="431978"/>
          </a:xfrm>
          <a:prstGeom prst="rect">
            <a:avLst/>
          </a:prstGeom>
          <a:noFill/>
          <a:ln>
            <a:noFill/>
          </a:ln>
        </p:spPr>
      </p:pic>
      <p:sp>
        <p:nvSpPr>
          <p:cNvPr id="166" name="Google Shape;166;p38"/>
          <p:cNvSpPr txBox="1"/>
          <p:nvPr/>
        </p:nvSpPr>
        <p:spPr>
          <a:xfrm>
            <a:off x="1076150" y="2239650"/>
            <a:ext cx="4918800" cy="12231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100">
                <a:latin typeface="Halant"/>
                <a:ea typeface="Halant"/>
                <a:cs typeface="Halant"/>
                <a:sym typeface="Halant"/>
              </a:rPr>
              <a:t>Comparison</a:t>
            </a:r>
            <a:endParaRPr b="1" sz="11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39"/>
          <p:cNvPicPr preferRelativeResize="0"/>
          <p:nvPr/>
        </p:nvPicPr>
        <p:blipFill>
          <a:blip r:embed="rId3">
            <a:alphaModFix/>
          </a:blip>
          <a:stretch>
            <a:fillRect/>
          </a:stretch>
        </p:blipFill>
        <p:spPr>
          <a:xfrm>
            <a:off x="3944963" y="1157525"/>
            <a:ext cx="1223200" cy="1223200"/>
          </a:xfrm>
          <a:prstGeom prst="rect">
            <a:avLst/>
          </a:prstGeom>
          <a:noFill/>
          <a:ln>
            <a:noFill/>
          </a:ln>
        </p:spPr>
      </p:pic>
      <p:pic>
        <p:nvPicPr>
          <p:cNvPr id="172" name="Google Shape;172;p39"/>
          <p:cNvPicPr preferRelativeResize="0"/>
          <p:nvPr/>
        </p:nvPicPr>
        <p:blipFill>
          <a:blip r:embed="rId4">
            <a:alphaModFix/>
          </a:blip>
          <a:stretch>
            <a:fillRect/>
          </a:stretch>
        </p:blipFill>
        <p:spPr>
          <a:xfrm>
            <a:off x="2613538" y="1157523"/>
            <a:ext cx="1223200" cy="1223200"/>
          </a:xfrm>
          <a:prstGeom prst="rect">
            <a:avLst/>
          </a:prstGeom>
          <a:noFill/>
          <a:ln>
            <a:noFill/>
          </a:ln>
        </p:spPr>
      </p:pic>
      <p:pic>
        <p:nvPicPr>
          <p:cNvPr id="173" name="Google Shape;173;p39"/>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74" name="Google Shape;174;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39"/>
          <p:cNvSpPr txBox="1"/>
          <p:nvPr/>
        </p:nvSpPr>
        <p:spPr>
          <a:xfrm>
            <a:off x="460050" y="2330721"/>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View the station materials. Complete the table based on your background knowledge and the source information.</a:t>
            </a:r>
            <a:endParaRPr sz="1100">
              <a:solidFill>
                <a:schemeClr val="dk1"/>
              </a:solidFill>
              <a:latin typeface="Halant"/>
              <a:ea typeface="Halant"/>
              <a:cs typeface="Halant"/>
              <a:sym typeface="Halant"/>
            </a:endParaRPr>
          </a:p>
        </p:txBody>
      </p:sp>
      <p:sp>
        <p:nvSpPr>
          <p:cNvPr id="177" name="Google Shape;177;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Data Analysis Stations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Comparison of the Union &amp; Confederacy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8" name="Google Shape;178;p39"/>
          <p:cNvPicPr preferRelativeResize="0"/>
          <p:nvPr/>
        </p:nvPicPr>
        <p:blipFill>
          <a:blip r:embed="rId6">
            <a:alphaModFix/>
          </a:blip>
          <a:stretch>
            <a:fillRect/>
          </a:stretch>
        </p:blipFill>
        <p:spPr>
          <a:xfrm>
            <a:off x="216272" y="110272"/>
            <a:ext cx="1041739" cy="431978"/>
          </a:xfrm>
          <a:prstGeom prst="rect">
            <a:avLst/>
          </a:prstGeom>
          <a:noFill/>
          <a:ln>
            <a:noFill/>
          </a:ln>
        </p:spPr>
      </p:pic>
      <p:graphicFrame>
        <p:nvGraphicFramePr>
          <p:cNvPr id="179" name="Google Shape;179;p39"/>
          <p:cNvGraphicFramePr/>
          <p:nvPr/>
        </p:nvGraphicFramePr>
        <p:xfrm>
          <a:off x="460050" y="2816543"/>
          <a:ext cx="3000000" cy="3000000"/>
        </p:xfrm>
        <a:graphic>
          <a:graphicData uri="http://schemas.openxmlformats.org/drawingml/2006/table">
            <a:tbl>
              <a:tblPr>
                <a:noFill/>
                <a:tableStyleId>{E444F9AD-4CB3-49D7-BCB8-977DC10A2C87}</a:tableStyleId>
              </a:tblPr>
              <a:tblGrid>
                <a:gridCol w="1161150"/>
                <a:gridCol w="1900150"/>
                <a:gridCol w="1900150"/>
                <a:gridCol w="1900150"/>
              </a:tblGrid>
              <a:tr h="2020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information could help you understand this more thoroughly?</a:t>
                      </a:r>
                      <a:endParaRPr sz="12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does this tell you about the Union and/or Confederacy during the Civil War?</a:t>
                      </a:r>
                      <a:endParaRPr sz="1200">
                        <a:solidFill>
                          <a:schemeClr val="dk1"/>
                        </a:solidFill>
                        <a:latin typeface="Inter"/>
                        <a:ea typeface="Inter"/>
                        <a:cs typeface="Inter"/>
                        <a:sym typeface="Inter"/>
                      </a:endParaRPr>
                    </a:p>
                  </a:txBody>
                  <a:tcPr marT="91425" marB="91425" marR="91425" marL="91425" anchor="ctr"/>
                </a:tc>
              </a:tr>
              <a:tr h="202000">
                <a:tc>
                  <a:txBody>
                    <a:bodyPr/>
                    <a:lstStyle/>
                    <a:p>
                      <a:pPr indent="0" lvl="0" marL="0" rtl="0" algn="ctr">
                        <a:spcBef>
                          <a:spcPts val="0"/>
                        </a:spcBef>
                        <a:spcAft>
                          <a:spcPts val="0"/>
                        </a:spcAft>
                        <a:buNone/>
                      </a:pPr>
                      <a:r>
                        <a:rPr b="1" lang="en" sz="1200">
                          <a:latin typeface="Inter"/>
                          <a:ea typeface="Inter"/>
                          <a:cs typeface="Inter"/>
                          <a:sym typeface="Inter"/>
                        </a:rPr>
                        <a:t>Source 4: Casualties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5: Union Civilian Occupations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6: Confederacy Civilian Occupations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7: Death Tolls at Significant Battles</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Quantitative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a:ea typeface="Plus Jakarta Sans"/>
                <a:cs typeface="Plus Jakarta Sans"/>
                <a:sym typeface="Plus Jakarta Sans"/>
              </a:rPr>
              <a:t>Comparison of the Union and Confederacy</a:t>
            </a:r>
            <a:endParaRPr sz="1300">
              <a:solidFill>
                <a:schemeClr val="dk1"/>
              </a:solidFill>
              <a:latin typeface="Halant"/>
              <a:ea typeface="Halant"/>
              <a:cs typeface="Halant"/>
              <a:sym typeface="Halant"/>
            </a:endParaRPr>
          </a:p>
        </p:txBody>
      </p:sp>
      <p:sp>
        <p:nvSpPr>
          <p:cNvPr id="185" name="Google Shape;18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500">
              <a:solidFill>
                <a:srgbClr val="666666"/>
              </a:solidFill>
              <a:latin typeface="Inter"/>
              <a:ea typeface="Inter"/>
              <a:cs typeface="Inter"/>
              <a:sym typeface="Inter"/>
            </a:endParaRPr>
          </a:p>
        </p:txBody>
      </p:sp>
      <p:pic>
        <p:nvPicPr>
          <p:cNvPr id="186" name="Google Shape;186;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1270825" y="1048750"/>
            <a:ext cx="60327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p:txBody>
      </p:sp>
      <p:sp>
        <p:nvSpPr>
          <p:cNvPr id="190" name="Google Shape;190;p40"/>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91" name="Google Shape;191;p40"/>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92" name="Google Shape;192;p40"/>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93" name="Google Shape;193;p40"/>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94" name="Google Shape;194;p40"/>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95" name="Google Shape;195;p40"/>
          <p:cNvPicPr preferRelativeResize="0"/>
          <p:nvPr/>
        </p:nvPicPr>
        <p:blipFill>
          <a:blip r:embed="rId5">
            <a:alphaModFix/>
          </a:blip>
          <a:stretch>
            <a:fillRect/>
          </a:stretch>
        </p:blipFill>
        <p:spPr>
          <a:xfrm>
            <a:off x="249075" y="1013200"/>
            <a:ext cx="990900" cy="990900"/>
          </a:xfrm>
          <a:prstGeom prst="rect">
            <a:avLst/>
          </a:prstGeom>
          <a:noFill/>
          <a:ln>
            <a:noFill/>
          </a:ln>
        </p:spPr>
      </p:pic>
      <p:sp>
        <p:nvSpPr>
          <p:cNvPr id="196" name="Google Shape;196;p40"/>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might that limit the reliability of the conclusions?</a:t>
            </a:r>
            <a:endParaRPr sz="1200">
              <a:latin typeface="Inter"/>
              <a:ea typeface="Inter"/>
              <a:cs typeface="Inter"/>
              <a:sym typeface="Inter"/>
            </a:endParaRPr>
          </a:p>
        </p:txBody>
      </p:sp>
      <p:sp>
        <p:nvSpPr>
          <p:cNvPr id="197" name="Google Shape;197;p40"/>
          <p:cNvSpPr txBox="1"/>
          <p:nvPr/>
        </p:nvSpPr>
        <p:spPr>
          <a:xfrm>
            <a:off x="469050" y="2238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98" name="Google Shape;198;p40"/>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